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7"/>
  </p:notesMasterIdLst>
  <p:handoutMasterIdLst>
    <p:handoutMasterId r:id="rId58"/>
  </p:handoutMasterIdLst>
  <p:sldIdLst>
    <p:sldId id="321" r:id="rId2"/>
    <p:sldId id="535" r:id="rId3"/>
    <p:sldId id="550" r:id="rId4"/>
    <p:sldId id="551" r:id="rId5"/>
    <p:sldId id="552" r:id="rId6"/>
    <p:sldId id="570" r:id="rId7"/>
    <p:sldId id="554" r:id="rId8"/>
    <p:sldId id="555" r:id="rId9"/>
    <p:sldId id="556" r:id="rId10"/>
    <p:sldId id="557" r:id="rId11"/>
    <p:sldId id="558" r:id="rId12"/>
    <p:sldId id="549" r:id="rId13"/>
    <p:sldId id="532" r:id="rId14"/>
    <p:sldId id="526" r:id="rId15"/>
    <p:sldId id="534" r:id="rId16"/>
    <p:sldId id="528" r:id="rId17"/>
    <p:sldId id="538" r:id="rId18"/>
    <p:sldId id="530" r:id="rId19"/>
    <p:sldId id="531" r:id="rId20"/>
    <p:sldId id="529" r:id="rId21"/>
    <p:sldId id="536" r:id="rId22"/>
    <p:sldId id="533" r:id="rId23"/>
    <p:sldId id="539" r:id="rId24"/>
    <p:sldId id="540" r:id="rId25"/>
    <p:sldId id="541" r:id="rId26"/>
    <p:sldId id="542" r:id="rId27"/>
    <p:sldId id="543" r:id="rId28"/>
    <p:sldId id="545" r:id="rId29"/>
    <p:sldId id="546" r:id="rId30"/>
    <p:sldId id="565" r:id="rId31"/>
    <p:sldId id="566" r:id="rId32"/>
    <p:sldId id="568" r:id="rId33"/>
    <p:sldId id="569" r:id="rId34"/>
    <p:sldId id="567" r:id="rId35"/>
    <p:sldId id="547" r:id="rId36"/>
    <p:sldId id="433" r:id="rId37"/>
    <p:sldId id="457" r:id="rId38"/>
    <p:sldId id="509" r:id="rId39"/>
    <p:sldId id="521" r:id="rId40"/>
    <p:sldId id="522" r:id="rId41"/>
    <p:sldId id="523" r:id="rId42"/>
    <p:sldId id="524" r:id="rId43"/>
    <p:sldId id="548" r:id="rId44"/>
    <p:sldId id="571" r:id="rId45"/>
    <p:sldId id="572" r:id="rId46"/>
    <p:sldId id="537" r:id="rId47"/>
    <p:sldId id="464" r:id="rId48"/>
    <p:sldId id="573" r:id="rId49"/>
    <p:sldId id="577" r:id="rId50"/>
    <p:sldId id="574" r:id="rId51"/>
    <p:sldId id="575" r:id="rId52"/>
    <p:sldId id="576" r:id="rId53"/>
    <p:sldId id="562" r:id="rId54"/>
    <p:sldId id="516" r:id="rId55"/>
    <p:sldId id="54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70"/>
            <p14:sldId id="554"/>
            <p14:sldId id="555"/>
            <p14:sldId id="556"/>
            <p14:sldId id="557"/>
            <p14:sldId id="558"/>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565"/>
            <p14:sldId id="566"/>
            <p14:sldId id="568"/>
            <p14:sldId id="569"/>
            <p14:sldId id="567"/>
            <p14:sldId id="547"/>
            <p14:sldId id="433"/>
            <p14:sldId id="457"/>
            <p14:sldId id="509"/>
            <p14:sldId id="521"/>
            <p14:sldId id="522"/>
            <p14:sldId id="523"/>
            <p14:sldId id="524"/>
            <p14:sldId id="548"/>
            <p14:sldId id="571"/>
            <p14:sldId id="572"/>
            <p14:sldId id="537"/>
            <p14:sldId id="464"/>
            <p14:sldId id="573"/>
            <p14:sldId id="577"/>
            <p14:sldId id="574"/>
            <p14:sldId id="575"/>
            <p14:sldId id="576"/>
            <p14:sldId id="562"/>
            <p14:sldId id="516"/>
            <p14:sldId id="5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BC652"/>
    <a:srgbClr val="FFFFFF"/>
    <a:srgbClr val="000080"/>
    <a:srgbClr val="3F80CD"/>
    <a:srgbClr val="003399"/>
    <a:srgbClr val="FF0033"/>
    <a:srgbClr val="0033CC"/>
    <a:srgbClr val="66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35" autoAdjust="0"/>
    <p:restoredTop sz="89831" autoAdjust="0"/>
  </p:normalViewPr>
  <p:slideViewPr>
    <p:cSldViewPr snapToGrid="0" snapToObjects="1">
      <p:cViewPr>
        <p:scale>
          <a:sx n="89" d="100"/>
          <a:sy n="89" d="100"/>
        </p:scale>
        <p:origin x="896" y="200"/>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commentAuthors" Target="commentAuthor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 Id="rId2"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26/01/2017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26/01/2017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42</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44</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46</a:t>
            </a:fld>
            <a:endParaRPr lang="en-GB"/>
          </a:p>
        </p:txBody>
      </p:sp>
    </p:spTree>
    <p:extLst>
      <p:ext uri="{BB962C8B-B14F-4D97-AF65-F5344CB8AC3E}">
        <p14:creationId xmlns:p14="http://schemas.microsoft.com/office/powerpoint/2010/main" val="590032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54</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18</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22</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36</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40</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41</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26/01/2017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26/01/2017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package" Target="../embeddings/Microsoft_Word_Document1.docx"/><Relationship Id="rId5" Type="http://schemas.openxmlformats.org/officeDocument/2006/relationships/image" Target="../media/image43.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45.emf"/><Relationship Id="rId6" Type="http://schemas.openxmlformats.org/officeDocument/2006/relationships/oleObject" Target="../embeddings/oleObject3.bin"/><Relationship Id="rId7" Type="http://schemas.openxmlformats.org/officeDocument/2006/relationships/image" Target="../media/image46.emf"/><Relationship Id="rId8" Type="http://schemas.openxmlformats.org/officeDocument/2006/relationships/image" Target="../media/image47.tif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tiff"/></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26/01/2017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13</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26/01/2017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432425" y="2960686"/>
            <a:ext cx="3391480" cy="1865314"/>
          </a:xfrm>
          <a:prstGeom prst="rect">
            <a:avLst/>
          </a:prstGeom>
        </p:spPr>
      </p:pic>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14</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pic>
        <p:nvPicPr>
          <p:cNvPr id="2" name="Picture 1"/>
          <p:cNvPicPr>
            <a:picLocks noChangeAspect="1"/>
          </p:cNvPicPr>
          <p:nvPr/>
        </p:nvPicPr>
        <p:blipFill>
          <a:blip r:embed="rId3"/>
          <a:stretch>
            <a:fillRect/>
          </a:stretch>
        </p:blipFill>
        <p:spPr>
          <a:xfrm>
            <a:off x="203200" y="3146425"/>
            <a:ext cx="2921000" cy="2794000"/>
          </a:xfrm>
          <a:prstGeom prst="rect">
            <a:avLst/>
          </a:prstGeom>
        </p:spPr>
      </p:pic>
      <p:pic>
        <p:nvPicPr>
          <p:cNvPr id="3" name="Picture 2"/>
          <p:cNvPicPr>
            <a:picLocks noChangeAspect="1"/>
          </p:cNvPicPr>
          <p:nvPr/>
        </p:nvPicPr>
        <p:blipFill>
          <a:blip r:embed="rId4"/>
          <a:stretch>
            <a:fillRect/>
          </a:stretch>
        </p:blipFill>
        <p:spPr>
          <a:xfrm>
            <a:off x="2898048" y="4141192"/>
            <a:ext cx="3347903" cy="1953815"/>
          </a:xfrm>
          <a:prstGeom prst="rect">
            <a:avLst/>
          </a:prstGeom>
        </p:spPr>
      </p:pic>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15</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50" y="3004286"/>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1712913" cy="646331"/>
          </a:xfrm>
          <a:prstGeom prst="rect">
            <a:avLst/>
          </a:prstGeom>
          <a:noFill/>
        </p:spPr>
        <p:txBody>
          <a:bodyPr wrap="square" rtlCol="0">
            <a:spAutoFit/>
          </a:bodyPr>
          <a:lstStyle/>
          <a:p>
            <a:r>
              <a:rPr lang="en-GB" dirty="0" smtClean="0"/>
              <a:t>Graph (</a:t>
            </a:r>
            <a:r>
              <a:rPr lang="en-GB" smtClean="0"/>
              <a:t>two vertices)</a:t>
            </a:r>
            <a:endParaRPr lang="en-GB" dirty="0"/>
          </a:p>
        </p:txBody>
      </p:sp>
      <p:sp>
        <p:nvSpPr>
          <p:cNvPr id="3" name="TextBox 2"/>
          <p:cNvSpPr txBox="1"/>
          <p:nvPr/>
        </p:nvSpPr>
        <p:spPr>
          <a:xfrm>
            <a:off x="254000" y="5952479"/>
            <a:ext cx="3703638" cy="369332"/>
          </a:xfrm>
          <a:prstGeom prst="rect">
            <a:avLst/>
          </a:prstGeom>
          <a:noFill/>
        </p:spPr>
        <p:txBody>
          <a:bodyPr wrap="square" rtlCol="0">
            <a:spAutoFit/>
          </a:bodyPr>
          <a:lstStyle/>
          <a:p>
            <a:r>
              <a:rPr lang="en-GB" dirty="0" smtClean="0"/>
              <a:t>Hypergraph (more than two vertices)</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17</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18</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97554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72641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23</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24</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approaches for data integration: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p>
          <a:p>
            <a:r>
              <a:rPr lang="en-GB" dirty="0" smtClean="0"/>
              <a:t>Network-assisted functional analysis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27</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a:p>
            <a:endParaRPr lang="en-GB" dirty="0"/>
          </a:p>
          <a:p>
            <a:pPr marL="0" indent="0">
              <a:buNone/>
            </a:pPr>
            <a:r>
              <a:rPr lang="en-GB" dirty="0" smtClean="0"/>
              <a:t>Solution:</a:t>
            </a:r>
          </a:p>
          <a:p>
            <a:r>
              <a:rPr lang="en-GB" dirty="0" smtClean="0"/>
              <a:t>Use networks instead of pathways</a:t>
            </a:r>
          </a:p>
          <a:p>
            <a:r>
              <a:rPr lang="en-GB" dirty="0" smtClean="0"/>
              <a:t>Definition of pathways is arbitrary</a:t>
            </a:r>
            <a:endParaRPr lang="en-GB" dirty="0"/>
          </a:p>
          <a:p>
            <a:pPr marL="0" indent="0">
              <a:buNone/>
            </a:pPr>
            <a:endParaRPr lang="en-GB" dirty="0" smtClean="0"/>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29</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30</a:t>
            </a:fld>
            <a:endParaRPr lang="en-US"/>
          </a:p>
        </p:txBody>
      </p:sp>
      <p:pic>
        <p:nvPicPr>
          <p:cNvPr id="7" name="Picture 6"/>
          <p:cNvPicPr>
            <a:picLocks noChangeAspect="1"/>
          </p:cNvPicPr>
          <p:nvPr/>
        </p:nvPicPr>
        <p:blipFill>
          <a:blip r:embed="rId2"/>
          <a:stretch>
            <a:fillRect/>
          </a:stretch>
        </p:blipFill>
        <p:spPr>
          <a:xfrm>
            <a:off x="504659" y="1237733"/>
            <a:ext cx="4172282" cy="4884183"/>
          </a:xfrm>
          <a:prstGeom prst="rect">
            <a:avLst/>
          </a:prstGeom>
        </p:spPr>
      </p:pic>
      <p:sp>
        <p:nvSpPr>
          <p:cNvPr id="8" name="TextBox 7"/>
          <p:cNvSpPr txBox="1"/>
          <p:nvPr/>
        </p:nvSpPr>
        <p:spPr>
          <a:xfrm>
            <a:off x="4004930" y="5685135"/>
            <a:ext cx="2190307" cy="307777"/>
          </a:xfrm>
          <a:prstGeom prst="rect">
            <a:avLst/>
          </a:prstGeom>
          <a:noFill/>
        </p:spPr>
        <p:txBody>
          <a:bodyPr wrap="square" rtlCol="0">
            <a:spAutoFit/>
          </a:bodyPr>
          <a:lstStyle/>
          <a:p>
            <a:r>
              <a:rPr lang="en-GB" sz="1400" dirty="0" smtClean="0"/>
              <a:t>Okawa, 2015</a:t>
            </a:r>
            <a:endParaRPr lang="en-GB" sz="1400" dirty="0"/>
          </a:p>
        </p:txBody>
      </p:sp>
      <p:sp>
        <p:nvSpPr>
          <p:cNvPr id="9" name="TextBox 8"/>
          <p:cNvSpPr txBox="1"/>
          <p:nvPr/>
        </p:nvSpPr>
        <p:spPr>
          <a:xfrm>
            <a:off x="5557838" y="3137108"/>
            <a:ext cx="3128962" cy="1477328"/>
          </a:xfrm>
          <a:prstGeom prst="rect">
            <a:avLst/>
          </a:prstGeom>
          <a:noFill/>
        </p:spPr>
        <p:txBody>
          <a:bodyPr wrap="square" rtlCol="0">
            <a:spAutoFit/>
          </a:bodyPr>
          <a:lstStyle/>
          <a:p>
            <a:r>
              <a:rPr lang="en-GB" dirty="0" smtClean="0"/>
              <a:t>Different approaches to derive condition-specific networks </a:t>
            </a:r>
          </a:p>
          <a:p>
            <a:endParaRPr lang="en-GB" dirty="0"/>
          </a:p>
          <a:p>
            <a:r>
              <a:rPr lang="en-GB" dirty="0" smtClean="0"/>
              <a:t>How the DNA can help in data analysis?</a:t>
            </a:r>
            <a:endParaRPr lang="en-GB" dirty="0"/>
          </a:p>
        </p:txBody>
      </p:sp>
    </p:spTree>
    <p:extLst>
      <p:ext uri="{BB962C8B-B14F-4D97-AF65-F5344CB8AC3E}">
        <p14:creationId xmlns:p14="http://schemas.microsoft.com/office/powerpoint/2010/main" val="287077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11697980"/>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Any</a:t>
                      </a:r>
                      <a:r>
                        <a:rPr lang="en-GB" sz="1400" baseline="0" dirty="0" smtClean="0"/>
                        <a:t> graph with weights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605766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assisted functional/enrichment analysis</a:t>
            </a:r>
            <a:endParaRPr lang="en-GB" dirty="0"/>
          </a:p>
        </p:txBody>
      </p:sp>
      <p:sp>
        <p:nvSpPr>
          <p:cNvPr id="7" name="Content Placeholder 6"/>
          <p:cNvSpPr>
            <a:spLocks noGrp="1"/>
          </p:cNvSpPr>
          <p:nvPr>
            <p:ph idx="1"/>
          </p:nvPr>
        </p:nvSpPr>
        <p:spPr/>
        <p:txBody>
          <a:bodyPr/>
          <a:lstStyle/>
          <a:p>
            <a:pPr marL="0" indent="0">
              <a:buNone/>
            </a:pPr>
            <a:r>
              <a:rPr lang="en-GB" dirty="0"/>
              <a:t>U</a:t>
            </a:r>
            <a:r>
              <a:rPr lang="en-GB" dirty="0" smtClean="0"/>
              <a:t>se </a:t>
            </a:r>
            <a:r>
              <a:rPr lang="en-GB" dirty="0"/>
              <a:t>the topology of the interaction network to infer </a:t>
            </a:r>
            <a:r>
              <a:rPr lang="en-GB" dirty="0" smtClean="0"/>
              <a:t>similarity of distinct </a:t>
            </a:r>
            <a:r>
              <a:rPr lang="en-GB" dirty="0"/>
              <a:t>sets of </a:t>
            </a:r>
            <a:r>
              <a:rPr lang="en-GB" dirty="0" smtClean="0"/>
              <a:t>genes</a:t>
            </a:r>
            <a:endParaRPr lang="en-GB" dirty="0"/>
          </a:p>
          <a:p>
            <a:r>
              <a:rPr lang="en-GB" dirty="0" err="1" smtClean="0"/>
              <a:t>EnrichNet</a:t>
            </a:r>
            <a:r>
              <a:rPr lang="en-GB" dirty="0" smtClean="0"/>
              <a:t> (</a:t>
            </a:r>
            <a:r>
              <a:rPr lang="en-GB" dirty="0" err="1" smtClean="0"/>
              <a:t>Glaab</a:t>
            </a:r>
            <a:r>
              <a:rPr lang="en-GB" dirty="0" smtClean="0"/>
              <a:t>, 2012)</a:t>
            </a:r>
          </a:p>
          <a:p>
            <a:r>
              <a:rPr lang="en-GB" dirty="0" smtClean="0"/>
              <a:t>SANTA (Cornish, 2014)</a:t>
            </a:r>
          </a:p>
          <a:p>
            <a:r>
              <a:rPr lang="en-GB" dirty="0" smtClean="0"/>
              <a:t>JEPETTO (</a:t>
            </a:r>
            <a:r>
              <a:rPr lang="en-GB" dirty="0" err="1" smtClean="0"/>
              <a:t>Winterhalter</a:t>
            </a:r>
            <a:r>
              <a:rPr lang="en-GB" dirty="0" smtClean="0"/>
              <a:t>, 2014) – </a:t>
            </a:r>
            <a:r>
              <a:rPr lang="en-GB" b="1" dirty="0" err="1" smtClean="0">
                <a:solidFill>
                  <a:srgbClr val="FF40FF"/>
                </a:solidFill>
              </a:rPr>
              <a:t>Cytoscape</a:t>
            </a:r>
            <a:r>
              <a:rPr lang="en-GB" b="1" dirty="0" smtClean="0">
                <a:solidFill>
                  <a:srgbClr val="FF40FF"/>
                </a:solidFill>
              </a:rPr>
              <a:t> plugin</a:t>
            </a:r>
          </a:p>
          <a:p>
            <a:pPr marL="0" indent="0">
              <a:buNone/>
            </a:pPr>
            <a:endParaRPr lang="en-GB" b="1" dirty="0">
              <a:solidFill>
                <a:srgbClr val="FF40FF"/>
              </a:solidFill>
            </a:endParaRPr>
          </a:p>
          <a:p>
            <a:pPr marL="0" indent="0">
              <a:buNone/>
            </a:pPr>
            <a:r>
              <a:rPr lang="en-GB" dirty="0"/>
              <a:t>I</a:t>
            </a:r>
            <a:r>
              <a:rPr lang="en-GB" dirty="0" smtClean="0"/>
              <a:t>dentify </a:t>
            </a:r>
            <a:r>
              <a:rPr lang="en-GB" dirty="0"/>
              <a:t>functionally-related modules in interaction </a:t>
            </a:r>
            <a:r>
              <a:rPr lang="en-GB" dirty="0" smtClean="0"/>
              <a:t>net-works </a:t>
            </a:r>
            <a:r>
              <a:rPr lang="en-GB" dirty="0"/>
              <a:t>and </a:t>
            </a:r>
            <a:r>
              <a:rPr lang="en-GB" dirty="0" smtClean="0"/>
              <a:t>infer gene </a:t>
            </a:r>
            <a:r>
              <a:rPr lang="en-GB" dirty="0"/>
              <a:t>biological roles from </a:t>
            </a:r>
            <a:r>
              <a:rPr lang="en-GB" dirty="0" smtClean="0"/>
              <a:t>modules</a:t>
            </a:r>
          </a:p>
          <a:p>
            <a:r>
              <a:rPr lang="en-GB" dirty="0" smtClean="0"/>
              <a:t>FUNMOD (</a:t>
            </a:r>
            <a:r>
              <a:rPr lang="en-GB" dirty="0" err="1" smtClean="0"/>
              <a:t>Natale</a:t>
            </a:r>
            <a:r>
              <a:rPr lang="en-GB" dirty="0" smtClean="0"/>
              <a:t>, 2014) – </a:t>
            </a:r>
            <a:r>
              <a:rPr lang="en-GB" b="1" dirty="0" err="1" smtClean="0">
                <a:solidFill>
                  <a:srgbClr val="FF40FF"/>
                </a:solidFill>
              </a:rPr>
              <a:t>Cytoscape</a:t>
            </a:r>
            <a:r>
              <a:rPr lang="en-GB" b="1" dirty="0" smtClean="0">
                <a:solidFill>
                  <a:srgbClr val="FF40FF"/>
                </a:solidFill>
              </a:rPr>
              <a:t> plugin</a:t>
            </a:r>
            <a:endParaRPr lang="en-GB" dirty="0" smtClean="0"/>
          </a:p>
          <a:p>
            <a:r>
              <a:rPr lang="en-GB" dirty="0" smtClean="0"/>
              <a:t>PINA (</a:t>
            </a:r>
            <a:r>
              <a:rPr lang="en-GB" dirty="0" err="1" smtClean="0"/>
              <a:t>Cowley</a:t>
            </a:r>
            <a:r>
              <a:rPr lang="en-GB" dirty="0" smtClean="0"/>
              <a:t>, 2012)</a:t>
            </a:r>
          </a:p>
          <a:p>
            <a:r>
              <a:rPr lang="en-GB" dirty="0" err="1" smtClean="0"/>
              <a:t>MetaCore</a:t>
            </a:r>
            <a:r>
              <a:rPr lang="en-GB" dirty="0" smtClean="0"/>
              <a:t> (</a:t>
            </a:r>
            <a:r>
              <a:rPr lang="en-GB" dirty="0" err="1" smtClean="0"/>
              <a:t>Bessarabova</a:t>
            </a:r>
            <a:r>
              <a:rPr lang="en-GB" dirty="0" smtClean="0"/>
              <a:t>, 2012)</a:t>
            </a:r>
          </a:p>
          <a:p>
            <a:r>
              <a:rPr lang="en-GB" b="1" dirty="0"/>
              <a:t>NET-GE (Di Lena, 2015</a:t>
            </a:r>
            <a:r>
              <a:rPr lang="en-GB" b="1" dirty="0" smtClean="0"/>
              <a:t>)</a:t>
            </a:r>
            <a:endParaRPr lang="en-GB" b="1"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32</a:t>
            </a:fld>
            <a:endParaRPr lang="en-US"/>
          </a:p>
        </p:txBody>
      </p:sp>
    </p:spTree>
    <p:extLst>
      <p:ext uri="{BB962C8B-B14F-4D97-AF65-F5344CB8AC3E}">
        <p14:creationId xmlns:p14="http://schemas.microsoft.com/office/powerpoint/2010/main" val="128424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33</a:t>
            </a:fld>
            <a:endParaRPr lang="en-US"/>
          </a:p>
        </p:txBody>
      </p:sp>
      <p:pic>
        <p:nvPicPr>
          <p:cNvPr id="6" name="Picture 5"/>
          <p:cNvPicPr>
            <a:picLocks noChangeAspect="1"/>
          </p:cNvPicPr>
          <p:nvPr/>
        </p:nvPicPr>
        <p:blipFill>
          <a:blip r:embed="rId2"/>
          <a:stretch>
            <a:fillRect/>
          </a:stretch>
        </p:blipFill>
        <p:spPr>
          <a:xfrm>
            <a:off x="385762" y="1003984"/>
            <a:ext cx="8372475" cy="5352366"/>
          </a:xfrm>
          <a:prstGeom prst="rect">
            <a:avLst/>
          </a:prstGeom>
        </p:spPr>
      </p:pic>
      <p:sp>
        <p:nvSpPr>
          <p:cNvPr id="7" name="TextBox 6"/>
          <p:cNvSpPr txBox="1"/>
          <p:nvPr/>
        </p:nvSpPr>
        <p:spPr>
          <a:xfrm>
            <a:off x="457200" y="269527"/>
            <a:ext cx="3000375" cy="461665"/>
          </a:xfrm>
          <a:prstGeom prst="rect">
            <a:avLst/>
          </a:prstGeom>
          <a:noFill/>
        </p:spPr>
        <p:txBody>
          <a:bodyPr wrap="square" rtlCol="0">
            <a:spAutoFit/>
          </a:bodyPr>
          <a:lstStyle/>
          <a:p>
            <a:r>
              <a:rPr lang="en-GB" sz="2400" b="1" smtClean="0"/>
              <a:t>NET-GE</a:t>
            </a:r>
            <a:endParaRPr lang="en-GB" sz="2400" b="1"/>
          </a:p>
        </p:txBody>
      </p:sp>
    </p:spTree>
    <p:extLst>
      <p:ext uri="{BB962C8B-B14F-4D97-AF65-F5344CB8AC3E}">
        <p14:creationId xmlns:p14="http://schemas.microsoft.com/office/powerpoint/2010/main" val="91930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34</a:t>
            </a:fld>
            <a:endParaRPr lang="en-US"/>
          </a:p>
        </p:txBody>
      </p:sp>
      <p:pic>
        <p:nvPicPr>
          <p:cNvPr id="7" name="Picture 6"/>
          <p:cNvPicPr>
            <a:picLocks noChangeAspect="1"/>
          </p:cNvPicPr>
          <p:nvPr/>
        </p:nvPicPr>
        <p:blipFill>
          <a:blip r:embed="rId2"/>
          <a:stretch>
            <a:fillRect/>
          </a:stretch>
        </p:blipFill>
        <p:spPr>
          <a:xfrm>
            <a:off x="328612" y="728662"/>
            <a:ext cx="8215874" cy="5283119"/>
          </a:xfrm>
          <a:prstGeom prst="rect">
            <a:avLst/>
          </a:prstGeom>
        </p:spPr>
      </p:pic>
    </p:spTree>
    <p:extLst>
      <p:ext uri="{BB962C8B-B14F-4D97-AF65-F5344CB8AC3E}">
        <p14:creationId xmlns:p14="http://schemas.microsoft.com/office/powerpoint/2010/main" val="134674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a:p>
        </p:txBody>
      </p:sp>
      <p:pic>
        <p:nvPicPr>
          <p:cNvPr id="6" name="Picture 5"/>
          <p:cNvPicPr>
            <a:picLocks noChangeAspect="1"/>
          </p:cNvPicPr>
          <p:nvPr/>
        </p:nvPicPr>
        <p:blipFill rotWithShape="1">
          <a:blip r:embed="rId2"/>
          <a:srcRect l="2187" t="2726" r="2500" b="2235"/>
          <a:stretch/>
        </p:blipFill>
        <p:spPr>
          <a:xfrm>
            <a:off x="214312" y="812799"/>
            <a:ext cx="8715376" cy="5543551"/>
          </a:xfrm>
          <a:prstGeom prst="rect">
            <a:avLst/>
          </a:prstGeom>
        </p:spPr>
      </p:pic>
    </p:spTree>
    <p:extLst>
      <p:ext uri="{BB962C8B-B14F-4D97-AF65-F5344CB8AC3E}">
        <p14:creationId xmlns:p14="http://schemas.microsoft.com/office/powerpoint/2010/main" val="173305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36</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37</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38</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39</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40</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41</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42</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406"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44</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45</a:t>
            </a:fld>
            <a:endParaRPr lang="en-US"/>
          </a:p>
        </p:txBody>
      </p:sp>
      <p:sp>
        <p:nvSpPr>
          <p:cNvPr id="5" name="Rounded Rectangle 4"/>
          <p:cNvSpPr/>
          <p:nvPr/>
        </p:nvSpPr>
        <p:spPr>
          <a:xfrm>
            <a:off x="6914046" y="4523436"/>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714678" y="3964402"/>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59362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201720"/>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
        <p:nvSpPr>
          <p:cNvPr id="50" name="TextBox 49"/>
          <p:cNvSpPr txBox="1"/>
          <p:nvPr/>
        </p:nvSpPr>
        <p:spPr>
          <a:xfrm>
            <a:off x="208539" y="4402072"/>
            <a:ext cx="6176528" cy="1754326"/>
          </a:xfrm>
          <a:prstGeom prst="rect">
            <a:avLst/>
          </a:prstGeom>
          <a:noFill/>
        </p:spPr>
        <p:txBody>
          <a:bodyPr wrap="square" rtlCol="0">
            <a:spAutoFit/>
          </a:bodyPr>
          <a:lstStyle/>
          <a:p>
            <a:r>
              <a:rPr lang="en-GB" dirty="0" smtClean="0"/>
              <a:t>Combined Analysis: </a:t>
            </a:r>
          </a:p>
          <a:p>
            <a:pPr marL="342900" indent="-342900">
              <a:buAutoNum type="arabicPeriod"/>
            </a:pPr>
            <a:r>
              <a:rPr lang="en-GB" dirty="0" smtClean="0"/>
              <a:t>The </a:t>
            </a:r>
            <a:r>
              <a:rPr lang="en-GB" dirty="0"/>
              <a:t>genes and metabolites that are key for the differences between two conditions, e.g., healthy vs disease, or patients under different </a:t>
            </a:r>
            <a:r>
              <a:rPr lang="en-GB" dirty="0" smtClean="0"/>
              <a:t>treatments.</a:t>
            </a:r>
          </a:p>
          <a:p>
            <a:pPr marL="342900" indent="-342900">
              <a:buAutoNum type="arabicPeriod"/>
            </a:pPr>
            <a:r>
              <a:rPr lang="en-GB" dirty="0" smtClean="0"/>
              <a:t>The </a:t>
            </a:r>
            <a:r>
              <a:rPr lang="en-GB" dirty="0"/>
              <a:t>pathway and biological processes involved in each condition. </a:t>
            </a:r>
          </a:p>
        </p:txBody>
      </p:sp>
      <p:sp>
        <p:nvSpPr>
          <p:cNvPr id="52" name="Right Arrow 51"/>
          <p:cNvSpPr/>
          <p:nvPr/>
        </p:nvSpPr>
        <p:spPr>
          <a:xfrm>
            <a:off x="63504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67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521374182"/>
              </p:ext>
            </p:extLst>
          </p:nvPr>
        </p:nvGraphicFramePr>
        <p:xfrm>
          <a:off x="4965894" y="3548164"/>
          <a:ext cx="2989792" cy="627856"/>
        </p:xfrm>
        <a:graphic>
          <a:graphicData uri="http://schemas.openxmlformats.org/presentationml/2006/ole">
            <mc:AlternateContent xmlns:mc="http://schemas.openxmlformats.org/markup-compatibility/2006">
              <mc:Choice xmlns:v="urn:schemas-microsoft-com:vml" Requires="v">
                <p:oleObj spid="_x0000_s1045"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4965894" y="3548164"/>
                        <a:ext cx="2989792" cy="627856"/>
                      </a:xfrm>
                      <a:prstGeom prst="rect">
                        <a:avLst/>
                      </a:prstGeom>
                    </p:spPr>
                  </p:pic>
                </p:oleObj>
              </mc:Fallback>
            </mc:AlternateContent>
          </a:graphicData>
        </a:graphic>
      </p:graphicFrame>
      <p:sp>
        <p:nvSpPr>
          <p:cNvPr id="2" name="TextBox 1"/>
          <p:cNvSpPr txBox="1"/>
          <p:nvPr/>
        </p:nvSpPr>
        <p:spPr>
          <a:xfrm>
            <a:off x="4307867" y="1479843"/>
            <a:ext cx="4528220" cy="1446550"/>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P</a:t>
            </a:r>
            <a:r>
              <a:rPr lang="en-US" sz="2000" dirty="0" err="1" smtClean="0">
                <a:solidFill>
                  <a:srgbClr val="000000"/>
                </a:solidFill>
                <a:cs typeface="Gill Sans" charset="0"/>
              </a:rPr>
              <a:t>enalised</a:t>
            </a:r>
            <a:r>
              <a:rPr lang="en-US" sz="2000" dirty="0" smtClean="0">
                <a:solidFill>
                  <a:srgbClr val="000000"/>
                </a:solidFill>
                <a:cs typeface="Gill Sans" charset="0"/>
              </a:rPr>
              <a:t> </a:t>
            </a:r>
            <a:r>
              <a:rPr lang="en-US" sz="2000" dirty="0">
                <a:solidFill>
                  <a:srgbClr val="000000"/>
                </a:solidFill>
                <a:cs typeface="Gill Sans" charset="0"/>
              </a:rPr>
              <a:t>l</a:t>
            </a:r>
            <a:r>
              <a:rPr lang="en-US" sz="2000" dirty="0" smtClean="0">
                <a:solidFill>
                  <a:srgbClr val="000000"/>
                </a:solidFill>
                <a:cs typeface="Gill Sans" charset="0"/>
              </a:rPr>
              <a:t>ogistic </a:t>
            </a:r>
            <a:r>
              <a:rPr lang="en-US" sz="2000" dirty="0">
                <a:solidFill>
                  <a:srgbClr val="000000"/>
                </a:solidFill>
                <a:cs typeface="Gill Sans" charset="0"/>
              </a:rPr>
              <a:t>regression </a:t>
            </a:r>
            <a:r>
              <a:rPr lang="en-US" sz="2000" dirty="0" smtClean="0">
                <a:solidFill>
                  <a:srgbClr val="000000"/>
                </a:solidFill>
                <a:cs typeface="Gill Sans" charset="0"/>
              </a:rPr>
              <a:t>is an </a:t>
            </a:r>
            <a:r>
              <a:rPr lang="en-GB" sz="2000" dirty="0">
                <a:solidFill>
                  <a:srgbClr val="000000"/>
                </a:solidFill>
                <a:cs typeface="Gill Sans" charset="0"/>
              </a:rPr>
              <a:t>optimisation</a:t>
            </a:r>
            <a:r>
              <a:rPr lang="en-US" sz="2000" dirty="0">
                <a:solidFill>
                  <a:srgbClr val="000000"/>
                </a:solidFill>
                <a:cs typeface="Gill Sans" charset="0"/>
              </a:rPr>
              <a:t> </a:t>
            </a:r>
            <a:r>
              <a:rPr lang="en-US" sz="2000" dirty="0" smtClean="0">
                <a:solidFill>
                  <a:srgbClr val="000000"/>
                </a:solidFill>
                <a:cs typeface="Gill Sans" charset="0"/>
              </a:rPr>
              <a:t>problem:</a:t>
            </a:r>
          </a:p>
          <a:p>
            <a:pPr marL="342900" indent="-342900" algn="just">
              <a:spcBef>
                <a:spcPct val="20000"/>
              </a:spcBef>
              <a:buFontTx/>
              <a:buChar char="-"/>
            </a:pPr>
            <a:r>
              <a:rPr lang="en-US" sz="2000" dirty="0" err="1" smtClean="0">
                <a:solidFill>
                  <a:srgbClr val="000000"/>
                </a:solidFill>
                <a:cs typeface="Gill Sans" charset="0"/>
              </a:rPr>
              <a:t>Maximise</a:t>
            </a:r>
            <a:r>
              <a:rPr lang="en-US" sz="2000" dirty="0" smtClean="0">
                <a:solidFill>
                  <a:srgbClr val="000000"/>
                </a:solidFill>
                <a:cs typeface="Gill Sans" charset="0"/>
              </a:rPr>
              <a:t> the likelihood</a:t>
            </a:r>
          </a:p>
          <a:p>
            <a:pPr marL="342900" indent="-342900" algn="just">
              <a:spcBef>
                <a:spcPct val="20000"/>
              </a:spcBef>
              <a:buFontTx/>
              <a:buChar char="-"/>
            </a:pPr>
            <a:r>
              <a:rPr lang="en-US" sz="2000" dirty="0" err="1" smtClean="0">
                <a:solidFill>
                  <a:srgbClr val="000000"/>
                </a:solidFill>
                <a:cs typeface="Gill Sans" charset="0"/>
              </a:rPr>
              <a:t>Minimise</a:t>
            </a:r>
            <a:r>
              <a:rPr lang="en-US" sz="2000" dirty="0" smtClean="0">
                <a:solidFill>
                  <a:srgbClr val="000000"/>
                </a:solidFill>
                <a:cs typeface="Gill Sans" charset="0"/>
              </a:rPr>
              <a:t> the penalty</a:t>
            </a:r>
            <a:endParaRPr lang="en-US" sz="2000" dirty="0">
              <a:solidFill>
                <a:srgbClr val="000000"/>
              </a:solidFill>
              <a:cs typeface="Gill Sans"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97521949"/>
              </p:ext>
            </p:extLst>
          </p:nvPr>
        </p:nvGraphicFramePr>
        <p:xfrm>
          <a:off x="4508297" y="4760187"/>
          <a:ext cx="3904986" cy="889494"/>
        </p:xfrm>
        <a:graphic>
          <a:graphicData uri="http://schemas.openxmlformats.org/presentationml/2006/ole">
            <mc:AlternateContent xmlns:mc="http://schemas.openxmlformats.org/markup-compatibility/2006">
              <mc:Choice xmlns:v="urn:schemas-microsoft-com:vml" Requires="v">
                <p:oleObj spid="_x0000_s1046"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508297" y="4760187"/>
                        <a:ext cx="3904986" cy="889494"/>
                      </a:xfrm>
                      <a:prstGeom prst="rect">
                        <a:avLst/>
                      </a:prstGeom>
                    </p:spPr>
                  </p:pic>
                </p:oleObj>
              </mc:Fallback>
            </mc:AlternateContent>
          </a:graphicData>
        </a:graphic>
      </p:graphicFrame>
      <p:sp>
        <p:nvSpPr>
          <p:cNvPr id="19" name="TextBox 18"/>
          <p:cNvSpPr txBox="1"/>
          <p:nvPr/>
        </p:nvSpPr>
        <p:spPr>
          <a:xfrm>
            <a:off x="4307867" y="4253812"/>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14" name="Rectangle 13"/>
          <p:cNvSpPr/>
          <p:nvPr/>
        </p:nvSpPr>
        <p:spPr>
          <a:xfrm>
            <a:off x="7604923" y="5852045"/>
            <a:ext cx="1510502" cy="338554"/>
          </a:xfrm>
          <a:prstGeom prst="rect">
            <a:avLst/>
          </a:prstGeom>
        </p:spPr>
        <p:txBody>
          <a:bodyPr wrap="square">
            <a:spAutoFit/>
          </a:bodyPr>
          <a:lstStyle/>
          <a:p>
            <a:pPr algn="just"/>
            <a:r>
              <a:rPr lang="en-GB" sz="1600" dirty="0" err="1" smtClean="0">
                <a:latin typeface="Calibri"/>
                <a:ea typeface="Times New Roman"/>
                <a:cs typeface="Calibri"/>
              </a:rPr>
              <a:t>Vlassis</a:t>
            </a:r>
            <a:r>
              <a:rPr lang="en-GB" sz="1600" dirty="0">
                <a:latin typeface="Calibri"/>
                <a:ea typeface="Times New Roman"/>
                <a:cs typeface="Calibri"/>
              </a:rPr>
              <a:t>, </a:t>
            </a:r>
            <a:r>
              <a:rPr lang="en-GB" sz="1600" dirty="0" smtClean="0">
                <a:latin typeface="Calibri"/>
                <a:ea typeface="Times New Roman"/>
                <a:cs typeface="Calibri"/>
              </a:rPr>
              <a:t>2015</a:t>
            </a:r>
            <a:endParaRPr lang="en-US" sz="1600" dirty="0">
              <a:latin typeface="Calibri"/>
              <a:cs typeface="Calibri"/>
            </a:endParaRPr>
          </a:p>
        </p:txBody>
      </p:sp>
      <p:sp>
        <p:nvSpPr>
          <p:cNvPr id="4" name="TextBox 3"/>
          <p:cNvSpPr txBox="1"/>
          <p:nvPr/>
        </p:nvSpPr>
        <p:spPr>
          <a:xfrm>
            <a:off x="246861" y="1435699"/>
            <a:ext cx="3718312" cy="2862322"/>
          </a:xfrm>
          <a:prstGeom prst="rect">
            <a:avLst/>
          </a:prstGeom>
          <a:noFill/>
        </p:spPr>
        <p:txBody>
          <a:bodyPr wrap="square" rtlCol="0">
            <a:spAutoFit/>
          </a:bodyPr>
          <a:lstStyle/>
          <a:p>
            <a:pPr algn="just"/>
            <a:r>
              <a:rPr lang="en-GB" sz="2000" b="1" dirty="0" err="1" smtClean="0"/>
              <a:t>GenePEN</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46</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a:t>
            </a:r>
          </a:p>
          <a:p>
            <a:r>
              <a:rPr lang="en-GB" dirty="0" smtClean="0"/>
              <a:t>Using a biological network as prior</a:t>
            </a:r>
            <a:endParaRPr lang="en-GB" dirty="0"/>
          </a:p>
        </p:txBody>
      </p:sp>
      <p:pic>
        <p:nvPicPr>
          <p:cNvPr id="10" name="Picture 9"/>
          <p:cNvPicPr>
            <a:picLocks noChangeAspect="1"/>
          </p:cNvPicPr>
          <p:nvPr/>
        </p:nvPicPr>
        <p:blipFill>
          <a:blip r:embed="rId8"/>
          <a:stretch>
            <a:fillRect/>
          </a:stretch>
        </p:blipFill>
        <p:spPr>
          <a:xfrm>
            <a:off x="114941" y="4375813"/>
            <a:ext cx="3948194" cy="1658241"/>
          </a:xfrm>
          <a:prstGeom prst="rect">
            <a:avLst/>
          </a:prstGeom>
        </p:spPr>
      </p:pic>
    </p:spTree>
    <p:extLst>
      <p:ext uri="{BB962C8B-B14F-4D97-AF65-F5344CB8AC3E}">
        <p14:creationId xmlns:p14="http://schemas.microsoft.com/office/powerpoint/2010/main" val="922812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err="1" smtClean="0"/>
              <a:t>MultiPEN</a:t>
            </a:r>
            <a:r>
              <a:rPr lang="en-GB" dirty="0" smtClean="0"/>
              <a:t>: extending </a:t>
            </a:r>
            <a:r>
              <a:rPr lang="en-GB" dirty="0" err="1" smtClean="0"/>
              <a:t>GenePEN</a:t>
            </a:r>
            <a:r>
              <a:rPr lang="en-GB" dirty="0" smtClean="0"/>
              <a:t> to work with multi-omics data</a:t>
            </a:r>
            <a:endParaRPr lang="en-GB" baseline="30000" dirty="0"/>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1155E-A3FD-4EE7-A33A-F1CCB97C28DF}"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48</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pic>
        <p:nvPicPr>
          <p:cNvPr id="10" name="Picture 9"/>
          <p:cNvPicPr>
            <a:picLocks noChangeAspect="1"/>
          </p:cNvPicPr>
          <p:nvPr/>
        </p:nvPicPr>
        <p:blipFill rotWithShape="1">
          <a:blip r:embed="rId2"/>
          <a:srcRect t="58193"/>
          <a:stretch/>
        </p:blipFill>
        <p:spPr>
          <a:xfrm>
            <a:off x="259660" y="513449"/>
            <a:ext cx="8699500" cy="1895475"/>
          </a:xfrm>
          <a:prstGeom prst="rect">
            <a:avLst/>
          </a:prstGeom>
        </p:spPr>
      </p:pic>
      <p:pic>
        <p:nvPicPr>
          <p:cNvPr id="5" name="Picture 4"/>
          <p:cNvPicPr>
            <a:picLocks noChangeAspect="1"/>
          </p:cNvPicPr>
          <p:nvPr/>
        </p:nvPicPr>
        <p:blipFill>
          <a:blip r:embed="rId3"/>
          <a:stretch>
            <a:fillRect/>
          </a:stretch>
        </p:blipFill>
        <p:spPr>
          <a:xfrm>
            <a:off x="1809750" y="2706237"/>
            <a:ext cx="5181600" cy="3352800"/>
          </a:xfrm>
          <a:prstGeom prst="rect">
            <a:avLst/>
          </a:prstGeom>
        </p:spPr>
      </p:pic>
    </p:spTree>
    <p:extLst>
      <p:ext uri="{BB962C8B-B14F-4D97-AF65-F5344CB8AC3E}">
        <p14:creationId xmlns:p14="http://schemas.microsoft.com/office/powerpoint/2010/main" val="3263527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49</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Combined Analysis of Omics Data using Networks</a:t>
            </a:r>
            <a:endParaRPr lang="en-GB" baseline="30000" dirty="0"/>
          </a:p>
        </p:txBody>
      </p:sp>
      <p:pic>
        <p:nvPicPr>
          <p:cNvPr id="6" name="Picture 5"/>
          <p:cNvPicPr>
            <a:picLocks noChangeAspect="1"/>
          </p:cNvPicPr>
          <p:nvPr/>
        </p:nvPicPr>
        <p:blipFill>
          <a:blip r:embed="rId2"/>
          <a:stretch>
            <a:fillRect/>
          </a:stretch>
        </p:blipFill>
        <p:spPr>
          <a:xfrm>
            <a:off x="1158949" y="1369343"/>
            <a:ext cx="6826102" cy="4684464"/>
          </a:xfrm>
          <a:prstGeom prst="rect">
            <a:avLst/>
          </a:prstGeom>
        </p:spPr>
      </p:pic>
    </p:spTree>
    <p:extLst>
      <p:ext uri="{BB962C8B-B14F-4D97-AF65-F5344CB8AC3E}">
        <p14:creationId xmlns:p14="http://schemas.microsoft.com/office/powerpoint/2010/main" val="1747304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50</a:t>
            </a:fld>
            <a:endParaRPr lang="en-US"/>
          </a:p>
        </p:txBody>
      </p:sp>
      <p:sp>
        <p:nvSpPr>
          <p:cNvPr id="5" name="Rectangle 4"/>
          <p:cNvSpPr/>
          <p:nvPr/>
        </p:nvSpPr>
        <p:spPr>
          <a:xfrm>
            <a:off x="457200" y="5947370"/>
            <a:ext cx="8486775" cy="276999"/>
          </a:xfrm>
          <a:prstGeom prst="rect">
            <a:avLst/>
          </a:prstGeom>
        </p:spPr>
        <p:txBody>
          <a:bodyPr wrap="square">
            <a:spAutoFit/>
          </a:bodyPr>
          <a:lstStyle/>
          <a:p>
            <a:r>
              <a:rPr lang="en-GB" sz="1200" dirty="0"/>
              <a:t>http://3.bp.blogspot.com/-dofu6J0sZ8o/UrctKb69QdI/</a:t>
            </a:r>
            <a:r>
              <a:rPr lang="en-GB" sz="1200" dirty="0" err="1"/>
              <a:t>AAAAAAAADfg</a:t>
            </a:r>
            <a:r>
              <a:rPr lang="en-GB" sz="1200" dirty="0"/>
              <a:t>/79ewPecn5XU/s1600/</a:t>
            </a:r>
            <a:r>
              <a:rPr lang="en-GB" sz="1200" dirty="0" err="1"/>
              <a:t>scikit</a:t>
            </a:r>
            <a:r>
              <a:rPr lang="en-GB" sz="1200" dirty="0"/>
              <a:t>-learn-flow-</a:t>
            </a:r>
            <a:r>
              <a:rPr lang="en-GB" sz="1200" dirty="0" err="1"/>
              <a:t>chart.jpg</a:t>
            </a:r>
            <a:endParaRPr lang="en-GB" sz="1200" dirty="0"/>
          </a:p>
        </p:txBody>
      </p:sp>
      <p:pic>
        <p:nvPicPr>
          <p:cNvPr id="6" name="Picture 5"/>
          <p:cNvPicPr>
            <a:picLocks noChangeAspect="1"/>
          </p:cNvPicPr>
          <p:nvPr/>
        </p:nvPicPr>
        <p:blipFill>
          <a:blip r:embed="rId2"/>
          <a:stretch>
            <a:fillRect/>
          </a:stretch>
        </p:blipFill>
        <p:spPr>
          <a:xfrm>
            <a:off x="0" y="442912"/>
            <a:ext cx="9144000" cy="5057775"/>
          </a:xfrm>
          <a:prstGeom prst="rect">
            <a:avLst/>
          </a:prstGeom>
        </p:spPr>
      </p:pic>
    </p:spTree>
    <p:extLst>
      <p:ext uri="{BB962C8B-B14F-4D97-AF65-F5344CB8AC3E}">
        <p14:creationId xmlns:p14="http://schemas.microsoft.com/office/powerpoint/2010/main" val="8039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a:xfrm>
            <a:off x="457200" y="1066800"/>
            <a:ext cx="8229600" cy="5059363"/>
          </a:xfrm>
        </p:spPr>
        <p:txBody>
          <a:bodyPr/>
          <a:lstStyle/>
          <a:p>
            <a:pPr>
              <a:spcBef>
                <a:spcPts val="0"/>
              </a:spcBef>
              <a:spcAft>
                <a:spcPts val="1200"/>
              </a:spcAft>
            </a:pPr>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pPr>
              <a:spcBef>
                <a:spcPts val="0"/>
              </a:spcBef>
              <a:spcAft>
                <a:spcPts val="1200"/>
              </a:spcAft>
            </a:pPr>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pPr>
              <a:spcBef>
                <a:spcPts val="0"/>
              </a:spcBef>
              <a:spcAft>
                <a:spcPts val="1200"/>
              </a:spcAft>
            </a:pPr>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p>
          <a:p>
            <a:pPr>
              <a:spcBef>
                <a:spcPts val="0"/>
              </a:spcBef>
              <a:spcAft>
                <a:spcPts val="1200"/>
              </a:spcAft>
            </a:pPr>
            <a:endParaRPr lang="en-GB" dirty="0" smtClean="0"/>
          </a:p>
          <a:p>
            <a:pPr>
              <a:spcBef>
                <a:spcPts val="0"/>
              </a:spcBef>
              <a:spcAft>
                <a:spcPts val="1200"/>
              </a:spcAft>
            </a:pP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51</a:t>
            </a:fld>
            <a:endParaRPr lang="en-US"/>
          </a:p>
        </p:txBody>
      </p:sp>
    </p:spTree>
    <p:extLst>
      <p:ext uri="{BB962C8B-B14F-4D97-AF65-F5344CB8AC3E}">
        <p14:creationId xmlns:p14="http://schemas.microsoft.com/office/powerpoint/2010/main" val="115959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4290"/>
          <a:stretch/>
        </p:blipFill>
        <p:spPr>
          <a:xfrm>
            <a:off x="3849" y="0"/>
            <a:ext cx="9140151" cy="6858000"/>
          </a:xfrm>
          <a:prstGeom prst="rect">
            <a:avLst/>
          </a:prstGeom>
        </p:spPr>
      </p:pic>
      <p:sp>
        <p:nvSpPr>
          <p:cNvPr id="7" name="Rectangle 6"/>
          <p:cNvSpPr/>
          <p:nvPr/>
        </p:nvSpPr>
        <p:spPr>
          <a:xfrm>
            <a:off x="6342736" y="5799876"/>
            <a:ext cx="2386013" cy="68694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6427796" y="5869324"/>
            <a:ext cx="2212447" cy="532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smtClean="0">
                <a:latin typeface="Roboto" panose="02000000000000000000" pitchFamily="2" charset="0"/>
                <a:ea typeface="Roboto" panose="02000000000000000000" pitchFamily="2" charset="0"/>
              </a:rPr>
              <a:t>Thank you!</a:t>
            </a:r>
            <a:endParaRPr lang="en-GB" sz="3200" dirty="0">
              <a:latin typeface="Roboto" panose="02000000000000000000" pitchFamily="2" charset="0"/>
              <a:ea typeface="Roboto" panose="0200000000000000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24" y="6343650"/>
            <a:ext cx="1446579" cy="267203"/>
          </a:xfrm>
          <a:prstGeom prst="rect">
            <a:avLst/>
          </a:prstGeom>
        </p:spPr>
      </p:pic>
    </p:spTree>
    <p:extLst>
      <p:ext uri="{BB962C8B-B14F-4D97-AF65-F5344CB8AC3E}">
        <p14:creationId xmlns:p14="http://schemas.microsoft.com/office/powerpoint/2010/main" val="11678336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53</a:t>
            </a:fld>
            <a:endParaRPr lang="en-US"/>
          </a:p>
        </p:txBody>
      </p:sp>
    </p:spTree>
    <p:extLst>
      <p:ext uri="{BB962C8B-B14F-4D97-AF65-F5344CB8AC3E}">
        <p14:creationId xmlns:p14="http://schemas.microsoft.com/office/powerpoint/2010/main" val="379374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54</a:t>
            </a:fld>
            <a:endParaRPr lang="en-US"/>
          </a:p>
        </p:txBody>
      </p:sp>
    </p:spTree>
    <p:extLst>
      <p:ext uri="{BB962C8B-B14F-4D97-AF65-F5344CB8AC3E}">
        <p14:creationId xmlns:p14="http://schemas.microsoft.com/office/powerpoint/2010/main" val="1804334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55</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56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
        <p:nvSpPr>
          <p:cNvPr id="40" name="Rectangle 39"/>
          <p:cNvSpPr/>
          <p:nvPr/>
        </p:nvSpPr>
        <p:spPr>
          <a:xfrm>
            <a:off x="259660" y="6117391"/>
            <a:ext cx="8689232" cy="307777"/>
          </a:xfrm>
          <a:prstGeom prst="rect">
            <a:avLst/>
          </a:prstGeom>
        </p:spPr>
        <p:txBody>
          <a:bodyPr wrap="square">
            <a:spAutoFit/>
          </a:bodyPr>
          <a:lstStyle/>
          <a:p>
            <a:pPr algn="just"/>
            <a:r>
              <a:rPr lang="en-GB" sz="1400" dirty="0">
                <a:highlight>
                  <a:srgbClr val="FFFFFF"/>
                </a:highlight>
              </a:rPr>
              <a:t>Omar Al-</a:t>
            </a:r>
            <a:r>
              <a:rPr lang="en-GB" sz="1400" dirty="0" err="1">
                <a:highlight>
                  <a:srgbClr val="FFFFFF"/>
                </a:highlight>
              </a:rPr>
              <a:t>Kadhi</a:t>
            </a:r>
            <a:r>
              <a:rPr lang="en-GB" sz="1400" dirty="0" smtClean="0">
                <a:highlight>
                  <a:srgbClr val="FFFFFF"/>
                </a:highlight>
              </a:rPr>
              <a:t>, Maria Traka, et al.,  submitted 2017.</a:t>
            </a:r>
            <a:endParaRPr lang="en-US" sz="1400" dirty="0">
              <a:latin typeface="Calibri"/>
              <a:cs typeface="Calibri"/>
            </a:endParaRPr>
          </a:p>
        </p:txBody>
      </p:sp>
    </p:spTree>
    <p:extLst>
      <p:ext uri="{BB962C8B-B14F-4D97-AF65-F5344CB8AC3E}">
        <p14:creationId xmlns:p14="http://schemas.microsoft.com/office/powerpoint/2010/main" val="591891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81"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32695</TotalTime>
  <Words>3008</Words>
  <Application>Microsoft Macintosh PowerPoint</Application>
  <PresentationFormat>On-screen Show (4:3)</PresentationFormat>
  <Paragraphs>622</Paragraphs>
  <Slides>55</Slides>
  <Notes>13</Notes>
  <HiddenSlides>7</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4" baseType="lpstr">
      <vt:lpstr>Calibri</vt:lpstr>
      <vt:lpstr>Gill Sans</vt:lpstr>
      <vt:lpstr>ＭＳ Ｐゴシック</vt:lpstr>
      <vt:lpstr>Roboto</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Differential Network Analysis</vt:lpstr>
      <vt:lpstr>Network assisted functional/enrichment analysis</vt:lpstr>
      <vt:lpstr>PowerPoint Presentation</vt:lpstr>
      <vt:lpstr>PowerPoint Presentation</vt:lpstr>
      <vt:lpstr>PowerPoint Presentation</vt:lpstr>
      <vt:lpstr>ONION: BIOMARKER DISCOVERY in sub-netwroks </vt:lpstr>
      <vt:lpstr>PowerPoint Presentation</vt:lpstr>
      <vt:lpstr>PowerPoint Presentation</vt:lpstr>
      <vt:lpstr>Integration of transcriptomics and metabolomics data</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New section??</vt:lpstr>
      <vt:lpstr>PowerPoint Presentation</vt:lpstr>
      <vt:lpstr>Pathway, network assisted enrichment analysis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Microsoft Office User</cp:lastModifiedBy>
  <cp:revision>479</cp:revision>
  <dcterms:created xsi:type="dcterms:W3CDTF">2013-03-16T21:23:41Z</dcterms:created>
  <dcterms:modified xsi:type="dcterms:W3CDTF">2017-01-26T09:57:04Z</dcterms:modified>
</cp:coreProperties>
</file>